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Aldrich"/>
      <p:regular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Albert Sans Light"/>
      <p:regular r:id="rId33"/>
      <p:bold r:id="rId34"/>
      <p:italic r:id="rId35"/>
      <p:boldItalic r:id="rId36"/>
    </p:embeddedFont>
    <p:embeddedFont>
      <p:font typeface="Work Sans"/>
      <p:regular r:id="rId37"/>
      <p:bold r:id="rId38"/>
      <p:italic r:id="rId39"/>
      <p:boldItalic r:id="rId40"/>
    </p:embeddedFont>
    <p:embeddedFont>
      <p:font typeface="Albert Sans"/>
      <p:regular r:id="rId41"/>
      <p:bold r:id="rId42"/>
      <p:italic r:id="rId43"/>
      <p:boldItalic r:id="rId44"/>
    </p:embeddedFont>
    <p:embeddedFont>
      <p:font typeface="PT Sans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WorkSans-boldItalic.fntdata"/><Relationship Id="rId20" Type="http://schemas.openxmlformats.org/officeDocument/2006/relationships/slide" Target="slides/slide16.xml"/><Relationship Id="rId42" Type="http://schemas.openxmlformats.org/officeDocument/2006/relationships/font" Target="fonts/AlbertSans-bold.fntdata"/><Relationship Id="rId41" Type="http://schemas.openxmlformats.org/officeDocument/2006/relationships/font" Target="fonts/AlbertSans-regular.fntdata"/><Relationship Id="rId22" Type="http://schemas.openxmlformats.org/officeDocument/2006/relationships/slide" Target="slides/slide18.xml"/><Relationship Id="rId44" Type="http://schemas.openxmlformats.org/officeDocument/2006/relationships/font" Target="fonts/AlbertSans-boldItalic.fntdata"/><Relationship Id="rId21" Type="http://schemas.openxmlformats.org/officeDocument/2006/relationships/slide" Target="slides/slide17.xml"/><Relationship Id="rId43" Type="http://schemas.openxmlformats.org/officeDocument/2006/relationships/font" Target="fonts/AlbertSans-italic.fntdata"/><Relationship Id="rId24" Type="http://schemas.openxmlformats.org/officeDocument/2006/relationships/font" Target="fonts/Raleway-regular.fntdata"/><Relationship Id="rId46" Type="http://schemas.openxmlformats.org/officeDocument/2006/relationships/font" Target="fonts/PTSans-bold.fntdata"/><Relationship Id="rId23" Type="http://schemas.openxmlformats.org/officeDocument/2006/relationships/slide" Target="slides/slide19.xml"/><Relationship Id="rId45" Type="http://schemas.openxmlformats.org/officeDocument/2006/relationships/font" Target="fonts/PT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italic.fntdata"/><Relationship Id="rId48" Type="http://schemas.openxmlformats.org/officeDocument/2006/relationships/font" Target="fonts/PTSans-boldItalic.fntdata"/><Relationship Id="rId25" Type="http://schemas.openxmlformats.org/officeDocument/2006/relationships/font" Target="fonts/Raleway-bold.fntdata"/><Relationship Id="rId47" Type="http://schemas.openxmlformats.org/officeDocument/2006/relationships/font" Target="fonts/PTSans-italic.fntdata"/><Relationship Id="rId28" Type="http://schemas.openxmlformats.org/officeDocument/2006/relationships/font" Target="fonts/Aldrich-regular.fntdata"/><Relationship Id="rId27" Type="http://schemas.openxmlformats.org/officeDocument/2006/relationships/font" Target="fonts/Ralew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7.xml"/><Relationship Id="rId33" Type="http://schemas.openxmlformats.org/officeDocument/2006/relationships/font" Target="fonts/AlbertSansLight-regular.fntdata"/><Relationship Id="rId10" Type="http://schemas.openxmlformats.org/officeDocument/2006/relationships/slide" Target="slides/slide6.xml"/><Relationship Id="rId32" Type="http://schemas.openxmlformats.org/officeDocument/2006/relationships/font" Target="fonts/Lato-boldItalic.fntdata"/><Relationship Id="rId13" Type="http://schemas.openxmlformats.org/officeDocument/2006/relationships/slide" Target="slides/slide9.xml"/><Relationship Id="rId35" Type="http://schemas.openxmlformats.org/officeDocument/2006/relationships/font" Target="fonts/AlbertSansLight-italic.fntdata"/><Relationship Id="rId12" Type="http://schemas.openxmlformats.org/officeDocument/2006/relationships/slide" Target="slides/slide8.xml"/><Relationship Id="rId34" Type="http://schemas.openxmlformats.org/officeDocument/2006/relationships/font" Target="fonts/AlbertSansLight-bold.fntdata"/><Relationship Id="rId15" Type="http://schemas.openxmlformats.org/officeDocument/2006/relationships/slide" Target="slides/slide11.xml"/><Relationship Id="rId37" Type="http://schemas.openxmlformats.org/officeDocument/2006/relationships/font" Target="fonts/WorkSans-regular.fntdata"/><Relationship Id="rId14" Type="http://schemas.openxmlformats.org/officeDocument/2006/relationships/slide" Target="slides/slide10.xml"/><Relationship Id="rId36" Type="http://schemas.openxmlformats.org/officeDocument/2006/relationships/font" Target="fonts/AlbertSansLight-boldItalic.fntdata"/><Relationship Id="rId17" Type="http://schemas.openxmlformats.org/officeDocument/2006/relationships/slide" Target="slides/slide13.xml"/><Relationship Id="rId39" Type="http://schemas.openxmlformats.org/officeDocument/2006/relationships/font" Target="fonts/WorkSans-italic.fntdata"/><Relationship Id="rId16" Type="http://schemas.openxmlformats.org/officeDocument/2006/relationships/slide" Target="slides/slide12.xml"/><Relationship Id="rId38" Type="http://schemas.openxmlformats.org/officeDocument/2006/relationships/font" Target="fonts/WorkSans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084d307d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084d307d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7398582214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7398582214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739d1623b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739d1623b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e5eba21b2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e5eba21b2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739d1623b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739d1623b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e5f11b3eb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e5f11b3eb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60f01ebdc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e60f01ebdc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739d1623b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739d1623b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e613690a0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e613690a0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e60f01ebdc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e60f01ebdc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e60f01ebdc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e60f01ebdc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739d1623b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739d1623b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e60f01ebdc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e60f01ebdc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60f01ebdc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e60f01ebdc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39d1623b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739d1623b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39d1623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39d1623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7398582214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7398582214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7398582214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7398582214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7398582214_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7398582214_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934050"/>
            <a:ext cx="6350100" cy="19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46500" y="3963950"/>
            <a:ext cx="41934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hasCustomPrompt="1" type="title"/>
          </p:nvPr>
        </p:nvSpPr>
        <p:spPr>
          <a:xfrm>
            <a:off x="2184000" y="1738050"/>
            <a:ext cx="3633000" cy="103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1" type="subTitle"/>
          </p:nvPr>
        </p:nvSpPr>
        <p:spPr>
          <a:xfrm>
            <a:off x="3327000" y="2908350"/>
            <a:ext cx="3633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hasCustomPrompt="1" idx="2" type="title"/>
          </p:nvPr>
        </p:nvSpPr>
        <p:spPr>
          <a:xfrm>
            <a:off x="972150" y="1649658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3" type="title"/>
          </p:nvPr>
        </p:nvSpPr>
        <p:spPr>
          <a:xfrm>
            <a:off x="4877550" y="1649641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4" type="title"/>
          </p:nvPr>
        </p:nvSpPr>
        <p:spPr>
          <a:xfrm>
            <a:off x="972150" y="2554458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hasCustomPrompt="1" idx="5" type="title"/>
          </p:nvPr>
        </p:nvSpPr>
        <p:spPr>
          <a:xfrm>
            <a:off x="4877550" y="2554441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hasCustomPrompt="1" idx="6" type="title"/>
          </p:nvPr>
        </p:nvSpPr>
        <p:spPr>
          <a:xfrm>
            <a:off x="972150" y="3459258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hasCustomPrompt="1" idx="7" type="title"/>
          </p:nvPr>
        </p:nvSpPr>
        <p:spPr>
          <a:xfrm>
            <a:off x="4877550" y="3459241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859250" y="1649650"/>
            <a:ext cx="24087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8" type="subTitle"/>
          </p:nvPr>
        </p:nvSpPr>
        <p:spPr>
          <a:xfrm>
            <a:off x="1859253" y="2554450"/>
            <a:ext cx="24087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9" type="subTitle"/>
          </p:nvPr>
        </p:nvSpPr>
        <p:spPr>
          <a:xfrm>
            <a:off x="1859255" y="3459250"/>
            <a:ext cx="24087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3" type="subTitle"/>
          </p:nvPr>
        </p:nvSpPr>
        <p:spPr>
          <a:xfrm>
            <a:off x="5764650" y="1649650"/>
            <a:ext cx="24072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4" type="subTitle"/>
          </p:nvPr>
        </p:nvSpPr>
        <p:spPr>
          <a:xfrm>
            <a:off x="5764650" y="2554450"/>
            <a:ext cx="24072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5" type="subTitle"/>
          </p:nvPr>
        </p:nvSpPr>
        <p:spPr>
          <a:xfrm>
            <a:off x="5764649" y="3459250"/>
            <a:ext cx="24072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60" name="Google Shape;60;p13"/>
          <p:cNvPicPr preferRelativeResize="0"/>
          <p:nvPr/>
        </p:nvPicPr>
        <p:blipFill rotWithShape="1">
          <a:blip r:embed="rId2">
            <a:alphaModFix/>
          </a:blip>
          <a:srcRect b="1247" l="0" r="0" t="47184"/>
          <a:stretch/>
        </p:blipFill>
        <p:spPr>
          <a:xfrm flipH="1">
            <a:off x="0" y="90854"/>
            <a:ext cx="791300" cy="40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2">
            <a:alphaModFix/>
          </a:blip>
          <a:srcRect b="3542" l="0" r="0" t="8328"/>
          <a:stretch/>
        </p:blipFill>
        <p:spPr>
          <a:xfrm rot="5400000">
            <a:off x="-6062" y="4184939"/>
            <a:ext cx="1005326" cy="91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11962" l="0" r="8784" t="4502"/>
          <a:stretch/>
        </p:blipFill>
        <p:spPr>
          <a:xfrm>
            <a:off x="8049604" y="4141000"/>
            <a:ext cx="1101200" cy="10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889175" y="1001436"/>
            <a:ext cx="3205500" cy="10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3889175" y="2209525"/>
            <a:ext cx="4541700" cy="20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/>
        </p:txBody>
      </p:sp>
      <p:sp>
        <p:nvSpPr>
          <p:cNvPr id="68" name="Google Shape;68;p15"/>
          <p:cNvSpPr/>
          <p:nvPr>
            <p:ph idx="2" type="pic"/>
          </p:nvPr>
        </p:nvSpPr>
        <p:spPr>
          <a:xfrm>
            <a:off x="1568263" y="891925"/>
            <a:ext cx="1581000" cy="3084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713225" y="2017000"/>
            <a:ext cx="2232900" cy="11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subTitle"/>
          </p:nvPr>
        </p:nvSpPr>
        <p:spPr>
          <a:xfrm>
            <a:off x="713225" y="3361650"/>
            <a:ext cx="2232900" cy="12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" name="Google Shape;72;p16"/>
          <p:cNvSpPr/>
          <p:nvPr>
            <p:ph idx="2" type="pic"/>
          </p:nvPr>
        </p:nvSpPr>
        <p:spPr>
          <a:xfrm>
            <a:off x="3429300" y="547050"/>
            <a:ext cx="2434800" cy="40494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6"/>
          <p:cNvSpPr/>
          <p:nvPr>
            <p:ph idx="3" type="pic"/>
          </p:nvPr>
        </p:nvSpPr>
        <p:spPr>
          <a:xfrm>
            <a:off x="5995856" y="539500"/>
            <a:ext cx="2434800" cy="22857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6"/>
          <p:cNvSpPr/>
          <p:nvPr>
            <p:ph idx="4" type="pic"/>
          </p:nvPr>
        </p:nvSpPr>
        <p:spPr>
          <a:xfrm>
            <a:off x="5995856" y="2953775"/>
            <a:ext cx="2434800" cy="1650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713225" y="1266125"/>
            <a:ext cx="7717500" cy="10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78" name="Google Shape;78;p17"/>
          <p:cNvPicPr preferRelativeResize="0"/>
          <p:nvPr/>
        </p:nvPicPr>
        <p:blipFill rotWithShape="1">
          <a:blip r:embed="rId2">
            <a:alphaModFix/>
          </a:blip>
          <a:srcRect b="3542" l="0" r="0" t="8328"/>
          <a:stretch/>
        </p:blipFill>
        <p:spPr>
          <a:xfrm rot="5400000">
            <a:off x="-12862" y="4187764"/>
            <a:ext cx="1005326" cy="91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b="11962" l="0" r="8784" t="4502"/>
          <a:stretch/>
        </p:blipFill>
        <p:spPr>
          <a:xfrm flipH="1" rot="10800000">
            <a:off x="8049604" y="-6804"/>
            <a:ext cx="1101200" cy="10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713225" y="1266125"/>
            <a:ext cx="7717500" cy="3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83" name="Google Shape;83;p18"/>
          <p:cNvPicPr preferRelativeResize="0"/>
          <p:nvPr/>
        </p:nvPicPr>
        <p:blipFill rotWithShape="1">
          <a:blip r:embed="rId2">
            <a:alphaModFix/>
          </a:blip>
          <a:srcRect b="22372" l="8663" r="6316" t="0"/>
          <a:stretch/>
        </p:blipFill>
        <p:spPr>
          <a:xfrm flipH="1" rot="5400000">
            <a:off x="-380683" y="3880088"/>
            <a:ext cx="1643449" cy="88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idx="1" type="subTitle"/>
          </p:nvPr>
        </p:nvSpPr>
        <p:spPr>
          <a:xfrm>
            <a:off x="720050" y="2418500"/>
            <a:ext cx="2477400" cy="18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2" type="subTitle"/>
          </p:nvPr>
        </p:nvSpPr>
        <p:spPr>
          <a:xfrm>
            <a:off x="3333298" y="2418500"/>
            <a:ext cx="2477400" cy="18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3" type="subTitle"/>
          </p:nvPr>
        </p:nvSpPr>
        <p:spPr>
          <a:xfrm>
            <a:off x="5953371" y="2418500"/>
            <a:ext cx="2477400" cy="18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4" type="subTitle"/>
          </p:nvPr>
        </p:nvSpPr>
        <p:spPr>
          <a:xfrm>
            <a:off x="720050" y="1524950"/>
            <a:ext cx="2477400" cy="8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5" type="subTitle"/>
          </p:nvPr>
        </p:nvSpPr>
        <p:spPr>
          <a:xfrm>
            <a:off x="3333302" y="1524950"/>
            <a:ext cx="2477400" cy="8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6" type="subTitle"/>
          </p:nvPr>
        </p:nvSpPr>
        <p:spPr>
          <a:xfrm>
            <a:off x="5953370" y="1524950"/>
            <a:ext cx="2477400" cy="8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 b="7870" l="0" r="0" t="48981"/>
          <a:stretch/>
        </p:blipFill>
        <p:spPr>
          <a:xfrm flipH="1" rot="-5400000">
            <a:off x="8192787" y="341749"/>
            <a:ext cx="1205424" cy="52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 rotWithShape="1">
          <a:blip r:embed="rId3">
            <a:alphaModFix/>
          </a:blip>
          <a:srcRect b="4512" l="0" r="0" t="4503"/>
          <a:stretch/>
        </p:blipFill>
        <p:spPr>
          <a:xfrm rot="5400000">
            <a:off x="-154651" y="4109604"/>
            <a:ext cx="1207250" cy="10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720000" y="1746804"/>
            <a:ext cx="37200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4704069" y="1746804"/>
            <a:ext cx="37200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3" type="subTitle"/>
          </p:nvPr>
        </p:nvSpPr>
        <p:spPr>
          <a:xfrm>
            <a:off x="720000" y="3399052"/>
            <a:ext cx="37200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4" type="subTitle"/>
          </p:nvPr>
        </p:nvSpPr>
        <p:spPr>
          <a:xfrm>
            <a:off x="4704069" y="3399052"/>
            <a:ext cx="37200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5" type="subTitle"/>
          </p:nvPr>
        </p:nvSpPr>
        <p:spPr>
          <a:xfrm>
            <a:off x="720001" y="1396825"/>
            <a:ext cx="37200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6" type="subTitle"/>
          </p:nvPr>
        </p:nvSpPr>
        <p:spPr>
          <a:xfrm>
            <a:off x="720001" y="3049073"/>
            <a:ext cx="37200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2" name="Google Shape;102;p20"/>
          <p:cNvSpPr txBox="1"/>
          <p:nvPr>
            <p:ph idx="7" type="subTitle"/>
          </p:nvPr>
        </p:nvSpPr>
        <p:spPr>
          <a:xfrm>
            <a:off x="4704038" y="1396825"/>
            <a:ext cx="37200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8" type="subTitle"/>
          </p:nvPr>
        </p:nvSpPr>
        <p:spPr>
          <a:xfrm>
            <a:off x="4704038" y="3049073"/>
            <a:ext cx="37200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104" name="Google Shape;104;p20"/>
          <p:cNvPicPr preferRelativeResize="0"/>
          <p:nvPr/>
        </p:nvPicPr>
        <p:blipFill rotWithShape="1">
          <a:blip r:embed="rId2">
            <a:alphaModFix/>
          </a:blip>
          <a:srcRect b="7880" l="0" r="45337" t="46145"/>
          <a:stretch/>
        </p:blipFill>
        <p:spPr>
          <a:xfrm flipH="1" rot="-5400000">
            <a:off x="-86263" y="4131238"/>
            <a:ext cx="1097901" cy="93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4512" l="0" r="0" t="4503"/>
          <a:stretch/>
        </p:blipFill>
        <p:spPr>
          <a:xfrm rot="-5400000">
            <a:off x="8095831" y="-54232"/>
            <a:ext cx="1207250" cy="10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4115688" y="2598625"/>
            <a:ext cx="41550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4115688" y="1694700"/>
            <a:ext cx="1474500" cy="841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  <a:latin typeface="Albert Sans Light"/>
                <a:ea typeface="Albert Sans Light"/>
                <a:cs typeface="Albert Sans Light"/>
                <a:sym typeface="Albert Sa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/>
          <p:nvPr>
            <p:ph idx="3" type="pic"/>
          </p:nvPr>
        </p:nvSpPr>
        <p:spPr>
          <a:xfrm>
            <a:off x="873313" y="539500"/>
            <a:ext cx="2760600" cy="40644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789425" y="171016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2" type="subTitle"/>
          </p:nvPr>
        </p:nvSpPr>
        <p:spPr>
          <a:xfrm>
            <a:off x="3410700" y="171016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3" type="subTitle"/>
          </p:nvPr>
        </p:nvSpPr>
        <p:spPr>
          <a:xfrm>
            <a:off x="789425" y="344045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4" type="subTitle"/>
          </p:nvPr>
        </p:nvSpPr>
        <p:spPr>
          <a:xfrm>
            <a:off x="3410700" y="344045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5" type="subTitle"/>
          </p:nvPr>
        </p:nvSpPr>
        <p:spPr>
          <a:xfrm>
            <a:off x="6031987" y="171016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6" type="subTitle"/>
          </p:nvPr>
        </p:nvSpPr>
        <p:spPr>
          <a:xfrm>
            <a:off x="6031987" y="344045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7" type="subTitle"/>
          </p:nvPr>
        </p:nvSpPr>
        <p:spPr>
          <a:xfrm>
            <a:off x="789425" y="1412475"/>
            <a:ext cx="2322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8" type="subTitle"/>
          </p:nvPr>
        </p:nvSpPr>
        <p:spPr>
          <a:xfrm>
            <a:off x="3411900" y="1412475"/>
            <a:ext cx="232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9" type="subTitle"/>
          </p:nvPr>
        </p:nvSpPr>
        <p:spPr>
          <a:xfrm>
            <a:off x="6033187" y="1412475"/>
            <a:ext cx="232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13" type="subTitle"/>
          </p:nvPr>
        </p:nvSpPr>
        <p:spPr>
          <a:xfrm>
            <a:off x="789425" y="3139547"/>
            <a:ext cx="2322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14" type="subTitle"/>
          </p:nvPr>
        </p:nvSpPr>
        <p:spPr>
          <a:xfrm>
            <a:off x="3411900" y="3139552"/>
            <a:ext cx="232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15" type="subTitle"/>
          </p:nvPr>
        </p:nvSpPr>
        <p:spPr>
          <a:xfrm>
            <a:off x="6033187" y="3139552"/>
            <a:ext cx="232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2">
            <a:alphaModFix/>
          </a:blip>
          <a:srcRect b="7880" l="0" r="45337" t="46145"/>
          <a:stretch/>
        </p:blipFill>
        <p:spPr>
          <a:xfrm flipH="1" rot="5400000">
            <a:off x="8125617" y="70056"/>
            <a:ext cx="1097901" cy="93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 rotWithShape="1">
          <a:blip r:embed="rId3">
            <a:alphaModFix/>
          </a:blip>
          <a:srcRect b="4512" l="0" r="0" t="4503"/>
          <a:stretch/>
        </p:blipFill>
        <p:spPr>
          <a:xfrm rot="5400000">
            <a:off x="-158147" y="4104137"/>
            <a:ext cx="1207250" cy="10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hasCustomPrompt="1" type="title"/>
          </p:nvPr>
        </p:nvSpPr>
        <p:spPr>
          <a:xfrm>
            <a:off x="2905647" y="2108393"/>
            <a:ext cx="2799300" cy="768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22"/>
          <p:cNvSpPr txBox="1"/>
          <p:nvPr>
            <p:ph idx="1" type="subTitle"/>
          </p:nvPr>
        </p:nvSpPr>
        <p:spPr>
          <a:xfrm>
            <a:off x="3439053" y="2877288"/>
            <a:ext cx="2799300" cy="32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25" name="Google Shape;125;p22"/>
          <p:cNvSpPr txBox="1"/>
          <p:nvPr>
            <p:ph hasCustomPrompt="1" idx="2" type="title"/>
          </p:nvPr>
        </p:nvSpPr>
        <p:spPr>
          <a:xfrm>
            <a:off x="713225" y="714562"/>
            <a:ext cx="2799300" cy="768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22"/>
          <p:cNvSpPr txBox="1"/>
          <p:nvPr>
            <p:ph idx="3" type="subTitle"/>
          </p:nvPr>
        </p:nvSpPr>
        <p:spPr>
          <a:xfrm>
            <a:off x="1246625" y="1483472"/>
            <a:ext cx="2799300" cy="32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27" name="Google Shape;127;p22"/>
          <p:cNvSpPr txBox="1"/>
          <p:nvPr>
            <p:ph hasCustomPrompt="1" idx="4" type="title"/>
          </p:nvPr>
        </p:nvSpPr>
        <p:spPr>
          <a:xfrm>
            <a:off x="5098064" y="3502243"/>
            <a:ext cx="2799300" cy="768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22"/>
          <p:cNvSpPr txBox="1"/>
          <p:nvPr>
            <p:ph idx="5" type="subTitle"/>
          </p:nvPr>
        </p:nvSpPr>
        <p:spPr>
          <a:xfrm>
            <a:off x="5631464" y="4271138"/>
            <a:ext cx="2799300" cy="32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2347938" y="5400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" type="subTitle"/>
          </p:nvPr>
        </p:nvSpPr>
        <p:spPr>
          <a:xfrm>
            <a:off x="2347900" y="1645199"/>
            <a:ext cx="4448100" cy="12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endParaRPr b="1" sz="1000" u="sng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4"/>
          <p:cNvPicPr preferRelativeResize="0"/>
          <p:nvPr/>
        </p:nvPicPr>
        <p:blipFill rotWithShape="1">
          <a:blip r:embed="rId2">
            <a:alphaModFix/>
          </a:blip>
          <a:srcRect b="7870" l="0" r="0" t="48981"/>
          <a:stretch/>
        </p:blipFill>
        <p:spPr>
          <a:xfrm flipH="1" rot="5400000">
            <a:off x="-242950" y="4198179"/>
            <a:ext cx="1205424" cy="52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 rotWithShape="1">
          <a:blip r:embed="rId3">
            <a:alphaModFix/>
          </a:blip>
          <a:srcRect b="12498" l="0" r="8958" t="4506"/>
          <a:stretch/>
        </p:blipFill>
        <p:spPr>
          <a:xfrm rot="-5400000">
            <a:off x="8095062" y="42659"/>
            <a:ext cx="1099076" cy="99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5"/>
          <p:cNvPicPr preferRelativeResize="0"/>
          <p:nvPr/>
        </p:nvPicPr>
        <p:blipFill rotWithShape="1">
          <a:blip r:embed="rId2">
            <a:alphaModFix/>
          </a:blip>
          <a:srcRect b="22373" l="8663" r="6316" t="12737"/>
          <a:stretch/>
        </p:blipFill>
        <p:spPr>
          <a:xfrm flipH="1" rot="-5400000">
            <a:off x="7988370" y="441912"/>
            <a:ext cx="1604975" cy="72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083501"/>
            <a:ext cx="77040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3542" l="0" r="0" t="8328"/>
          <a:stretch/>
        </p:blipFill>
        <p:spPr>
          <a:xfrm rot="5400000">
            <a:off x="-6062" y="4184939"/>
            <a:ext cx="1005326" cy="9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5012830" y="2574150"/>
            <a:ext cx="3145200" cy="13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985975" y="2574150"/>
            <a:ext cx="3145200" cy="13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985965" y="1961025"/>
            <a:ext cx="3145200" cy="4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5012835" y="1961025"/>
            <a:ext cx="3145200" cy="4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b="3542" l="0" r="0" t="8328"/>
          <a:stretch/>
        </p:blipFill>
        <p:spPr>
          <a:xfrm flipH="1" rot="5400000">
            <a:off x="-6062" y="46764"/>
            <a:ext cx="1005326" cy="9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2">
            <a:alphaModFix/>
          </a:blip>
          <a:srcRect b="7870" l="0" r="0" t="48981"/>
          <a:stretch/>
        </p:blipFill>
        <p:spPr>
          <a:xfrm flipH="1" rot="5400000">
            <a:off x="-232100" y="4145304"/>
            <a:ext cx="1205424" cy="52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6"/>
          <p:cNvPicPr preferRelativeResize="0"/>
          <p:nvPr/>
        </p:nvPicPr>
        <p:blipFill rotWithShape="1">
          <a:blip r:embed="rId3">
            <a:alphaModFix/>
          </a:blip>
          <a:srcRect b="4512" l="0" r="0" t="4503"/>
          <a:stretch/>
        </p:blipFill>
        <p:spPr>
          <a:xfrm rot="-5400000">
            <a:off x="8095856" y="-55600"/>
            <a:ext cx="1207250" cy="10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735775" y="844050"/>
            <a:ext cx="4614900" cy="10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" type="subTitle"/>
          </p:nvPr>
        </p:nvSpPr>
        <p:spPr>
          <a:xfrm>
            <a:off x="735775" y="2031450"/>
            <a:ext cx="4614900" cy="22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33" name="Google Shape;33;p7"/>
          <p:cNvSpPr/>
          <p:nvPr>
            <p:ph idx="2" type="pic"/>
          </p:nvPr>
        </p:nvSpPr>
        <p:spPr>
          <a:xfrm>
            <a:off x="5643775" y="539500"/>
            <a:ext cx="2787000" cy="40644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10"/>
          <p:cNvSpPr txBox="1"/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hyperlink" Target="https://www.youtube.com/watch?v=yqnu6OogamI&amp;t=2s" TargetMode="External"/><Relationship Id="rId6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hyperlink" Target="https://www.youtube.com/watch?v=yqnu6OogamI&amp;t=2s" TargetMode="External"/><Relationship Id="rId6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image" Target="../media/image9.png"/><Relationship Id="rId6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ctrTitle"/>
          </p:nvPr>
        </p:nvSpPr>
        <p:spPr>
          <a:xfrm>
            <a:off x="1214175" y="463975"/>
            <a:ext cx="6350100" cy="33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2D3142"/>
                </a:solidFill>
                <a:latin typeface="Aldrich"/>
                <a:ea typeface="Aldrich"/>
                <a:cs typeface="Aldrich"/>
                <a:sym typeface="Aldrich"/>
              </a:rPr>
              <a:t>Apache Kafka-wiki</a:t>
            </a:r>
            <a:endParaRPr sz="4500">
              <a:solidFill>
                <a:srgbClr val="2D3142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2D3142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分散式系統 第五組</a:t>
            </a:r>
            <a:endParaRPr b="0"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111356038 資管碩二 蔡典翰 111356052 資管碩二 賴廷恩</a:t>
            </a:r>
            <a:endParaRPr b="0"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111356051 資管碩二 施瑋昱 111356046 資管碩二 陳彥維</a:t>
            </a:r>
            <a:endParaRPr b="0"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111356027 資管碩二 羅仕欽 111356003 資管碩二 徐宇文</a:t>
            </a:r>
            <a:endParaRPr b="0"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111356006 資管碩二 張聚洋 112753207 資碩計一 張詠軒112791009 資安碩一 柯詠媃</a:t>
            </a:r>
            <a:endParaRPr b="0"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3" name="Google Shape;143;p26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6"/>
          <p:cNvCxnSpPr/>
          <p:nvPr/>
        </p:nvCxnSpPr>
        <p:spPr>
          <a:xfrm>
            <a:off x="864450" y="4201850"/>
            <a:ext cx="1794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5" name="Google Shape;145;p26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5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5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5"/>
          <p:cNvSpPr txBox="1"/>
          <p:nvPr/>
        </p:nvSpPr>
        <p:spPr>
          <a:xfrm>
            <a:off x="1221725" y="519025"/>
            <a:ext cx="5176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Wikipedia-Streams</a:t>
            </a:r>
            <a:endParaRPr b="1" sz="3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22" name="Google Shape;222;p35"/>
          <p:cNvSpPr txBox="1"/>
          <p:nvPr/>
        </p:nvSpPr>
        <p:spPr>
          <a:xfrm>
            <a:off x="1098975" y="4035075"/>
            <a:ext cx="64839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處理從 Kafka 接收的 Wikipedia 數據流，可以進行數據轉換、過濾或聚合，然後將處理後的數據發送回 Kafka 或其他儲存系統。</a:t>
            </a: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5">
            <a:alphaModFix/>
          </a:blip>
          <a:srcRect b="189" l="0" r="0" t="189"/>
          <a:stretch/>
        </p:blipFill>
        <p:spPr>
          <a:xfrm>
            <a:off x="2308124" y="1317925"/>
            <a:ext cx="4021908" cy="2564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115702" y="2598625"/>
            <a:ext cx="48033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技術實作與心得</a:t>
            </a:r>
            <a:endParaRPr/>
          </a:p>
        </p:txBody>
      </p:sp>
      <p:sp>
        <p:nvSpPr>
          <p:cNvPr id="229" name="Google Shape;229;p36"/>
          <p:cNvSpPr txBox="1"/>
          <p:nvPr>
            <p:ph idx="2" type="title"/>
          </p:nvPr>
        </p:nvSpPr>
        <p:spPr>
          <a:xfrm>
            <a:off x="4115688" y="1694700"/>
            <a:ext cx="1474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30" name="Google Shape;230;p36"/>
          <p:cNvCxnSpPr/>
          <p:nvPr/>
        </p:nvCxnSpPr>
        <p:spPr>
          <a:xfrm>
            <a:off x="4115688" y="1200275"/>
            <a:ext cx="1945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1" name="Google Shape;231;p36"/>
          <p:cNvPicPr preferRelativeResize="0"/>
          <p:nvPr/>
        </p:nvPicPr>
        <p:blipFill rotWithShape="1">
          <a:blip r:embed="rId3">
            <a:alphaModFix/>
          </a:blip>
          <a:srcRect b="0" l="816" r="826" t="4003"/>
          <a:stretch/>
        </p:blipFill>
        <p:spPr>
          <a:xfrm flipH="1" rot="-5400000">
            <a:off x="7129413" y="79437"/>
            <a:ext cx="1965724" cy="19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6"/>
          <p:cNvPicPr preferRelativeResize="0"/>
          <p:nvPr/>
        </p:nvPicPr>
        <p:blipFill rotWithShape="1">
          <a:blip r:embed="rId4">
            <a:alphaModFix/>
          </a:blip>
          <a:srcRect b="1816" l="214" r="6318" t="0"/>
          <a:stretch/>
        </p:blipFill>
        <p:spPr>
          <a:xfrm flipH="1" rot="10800000">
            <a:off x="-238300" y="3568475"/>
            <a:ext cx="2381625" cy="147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7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7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7"/>
          <p:cNvSpPr txBox="1"/>
          <p:nvPr/>
        </p:nvSpPr>
        <p:spPr>
          <a:xfrm>
            <a:off x="1221725" y="519025"/>
            <a:ext cx="6296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Demo</a:t>
            </a:r>
            <a:endParaRPr b="1" sz="3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40" name="Google Shape;240;p37"/>
          <p:cNvSpPr txBox="1"/>
          <p:nvPr/>
        </p:nvSpPr>
        <p:spPr>
          <a:xfrm>
            <a:off x="1800050" y="4276175"/>
            <a:ext cx="641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Youtube </a:t>
            </a:r>
            <a:r>
              <a:rPr lang="en"/>
              <a:t>連結：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https://www.youtube.com/watch?v=yqnu6OogamI&amp;t=2s</a:t>
            </a:r>
            <a:br>
              <a:rPr lang="en"/>
            </a:br>
            <a:r>
              <a:rPr lang="en"/>
              <a:t>Github 連結：https://github.com/young107306076/Kafka-wiki</a:t>
            </a:r>
            <a:endParaRPr/>
          </a:p>
        </p:txBody>
      </p:sp>
      <p:pic>
        <p:nvPicPr>
          <p:cNvPr id="241" name="Google Shape;24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39825" y="1090851"/>
            <a:ext cx="4636298" cy="311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8"/>
          <p:cNvSpPr txBox="1"/>
          <p:nvPr>
            <p:ph type="title"/>
          </p:nvPr>
        </p:nvSpPr>
        <p:spPr>
          <a:xfrm>
            <a:off x="4115702" y="2598625"/>
            <a:ext cx="48033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成果評估與發現</a:t>
            </a:r>
            <a:endParaRPr/>
          </a:p>
        </p:txBody>
      </p:sp>
      <p:sp>
        <p:nvSpPr>
          <p:cNvPr id="247" name="Google Shape;247;p38"/>
          <p:cNvSpPr txBox="1"/>
          <p:nvPr>
            <p:ph idx="2" type="title"/>
          </p:nvPr>
        </p:nvSpPr>
        <p:spPr>
          <a:xfrm>
            <a:off x="4115688" y="1694700"/>
            <a:ext cx="1474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248" name="Google Shape;248;p38"/>
          <p:cNvCxnSpPr/>
          <p:nvPr/>
        </p:nvCxnSpPr>
        <p:spPr>
          <a:xfrm>
            <a:off x="4115688" y="1200275"/>
            <a:ext cx="1945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816" r="826" t="4003"/>
          <a:stretch/>
        </p:blipFill>
        <p:spPr>
          <a:xfrm flipH="1" rot="-5400000">
            <a:off x="7129413" y="79437"/>
            <a:ext cx="1965724" cy="19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8"/>
          <p:cNvPicPr preferRelativeResize="0"/>
          <p:nvPr/>
        </p:nvPicPr>
        <p:blipFill rotWithShape="1">
          <a:blip r:embed="rId4">
            <a:alphaModFix/>
          </a:blip>
          <a:srcRect b="1816" l="214" r="6318" t="0"/>
          <a:stretch/>
        </p:blipFill>
        <p:spPr>
          <a:xfrm flipH="1" rot="10800000">
            <a:off x="-238300" y="3568475"/>
            <a:ext cx="2381625" cy="147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9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9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9"/>
          <p:cNvSpPr txBox="1"/>
          <p:nvPr/>
        </p:nvSpPr>
        <p:spPr>
          <a:xfrm>
            <a:off x="1165475" y="365175"/>
            <a:ext cx="6635400" cy="45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800"/>
              <a:t>成果評估</a:t>
            </a:r>
            <a:endParaRPr b="1" sz="1800"/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系統效能</a:t>
            </a:r>
            <a:r>
              <a:rPr lang="en" sz="1500"/>
              <a:t>：</a:t>
            </a:r>
            <a:endParaRPr sz="15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Kafka 展示了高吞吐量和低延遲的特性，能夠即時處理大量的 Wikipedia 事件(例如編輯、頁面變更等動作)。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透過 Kafka 的分散式架構，系統能夠有效地進行擴充和容錯，確保資料能夠可靠地傳輸和儲存。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資料處理能力</a:t>
            </a:r>
            <a:r>
              <a:rPr lang="en" sz="1500"/>
              <a:t>：</a:t>
            </a:r>
            <a:endParaRPr sz="15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系統能夠即時捕獲和處理 Wikipedia 編輯和頁面變更事件，並將這些事件轉換成有用的資料，儲存到 OpenSearch 中。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使用 Wikipedia-Streams 進行資料轉換、過濾和聚合，實現了靈活的資料處理流程。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監控和可視化</a:t>
            </a:r>
            <a:r>
              <a:rPr lang="en" sz="1500"/>
              <a:t>：</a:t>
            </a:r>
            <a:endParaRPr sz="15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透過 Grafana 儀表板進行即時資料監控，能夠即時查看和分析 Wikipedia 事件資料，提供了直觀的資料可視化界面。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Grafana 的使用大大提升了系統的可觀察性，幫助用戶快速定位和解決相關問題。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40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40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0"/>
          <p:cNvSpPr txBox="1"/>
          <p:nvPr/>
        </p:nvSpPr>
        <p:spPr>
          <a:xfrm>
            <a:off x="1165475" y="365175"/>
            <a:ext cx="6635400" cy="4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800"/>
              <a:t>發現</a:t>
            </a:r>
            <a:endParaRPr b="1" sz="1800"/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系統穩定性</a:t>
            </a:r>
            <a:r>
              <a:rPr lang="en" sz="1500"/>
              <a:t>：</a:t>
            </a:r>
            <a:endParaRPr sz="15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Kafka 的設計使得系統在高負載情況下仍能保持穩定運行，證明其在即時資料處理中的可靠性。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在實驗過程中，系統展示了良好的容錯能力，即使部分節點失效，整體系統仍然能正常運行。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資料持久性</a:t>
            </a:r>
            <a:r>
              <a:rPr lang="en" sz="1500"/>
              <a:t>：</a:t>
            </a:r>
            <a:endParaRPr sz="15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Kafka 的訊息持久化功能確保了資料在各個階段的可靠傳輸和儲存，減少了資料丟失的風險。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OpenSearch 的結合進一步強化了資料的持久性和可查詢性，便於後續的資料分析和利用。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實際應用價值</a:t>
            </a:r>
            <a:r>
              <a:rPr lang="en" sz="1500"/>
              <a:t>：</a:t>
            </a:r>
            <a:endParaRPr sz="15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該系統可擴充至其他需要即時資料處理的應用場景，例如金融交易分析、即時社群媒體監控等。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展示了如何利用 Kafka 架設高效的資料處理管道，提供了實踐經驗。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 txBox="1"/>
          <p:nvPr>
            <p:ph type="title"/>
          </p:nvPr>
        </p:nvSpPr>
        <p:spPr>
          <a:xfrm>
            <a:off x="4115702" y="2598625"/>
            <a:ext cx="48033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結論</a:t>
            </a:r>
            <a:endParaRPr/>
          </a:p>
        </p:txBody>
      </p:sp>
      <p:sp>
        <p:nvSpPr>
          <p:cNvPr id="270" name="Google Shape;270;p41"/>
          <p:cNvSpPr txBox="1"/>
          <p:nvPr>
            <p:ph idx="2" type="title"/>
          </p:nvPr>
        </p:nvSpPr>
        <p:spPr>
          <a:xfrm>
            <a:off x="4115688" y="1694700"/>
            <a:ext cx="1474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271" name="Google Shape;271;p41"/>
          <p:cNvCxnSpPr/>
          <p:nvPr/>
        </p:nvCxnSpPr>
        <p:spPr>
          <a:xfrm>
            <a:off x="4115688" y="1200275"/>
            <a:ext cx="1945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72" name="Google Shape;272;p41"/>
          <p:cNvPicPr preferRelativeResize="0"/>
          <p:nvPr/>
        </p:nvPicPr>
        <p:blipFill rotWithShape="1">
          <a:blip r:embed="rId3">
            <a:alphaModFix/>
          </a:blip>
          <a:srcRect b="0" l="816" r="826" t="4003"/>
          <a:stretch/>
        </p:blipFill>
        <p:spPr>
          <a:xfrm flipH="1" rot="-5400000">
            <a:off x="7129413" y="79437"/>
            <a:ext cx="1965724" cy="19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1"/>
          <p:cNvPicPr preferRelativeResize="0"/>
          <p:nvPr/>
        </p:nvPicPr>
        <p:blipFill rotWithShape="1">
          <a:blip r:embed="rId4">
            <a:alphaModFix/>
          </a:blip>
          <a:srcRect b="1816" l="214" r="6318" t="0"/>
          <a:stretch/>
        </p:blipFill>
        <p:spPr>
          <a:xfrm flipH="1" rot="10800000">
            <a:off x="-238300" y="3568475"/>
            <a:ext cx="2381625" cy="147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42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2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2"/>
          <p:cNvSpPr txBox="1"/>
          <p:nvPr/>
        </p:nvSpPr>
        <p:spPr>
          <a:xfrm>
            <a:off x="1323450" y="226100"/>
            <a:ext cx="6497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2D3142"/>
                </a:solidFill>
                <a:latin typeface="Aldrich"/>
                <a:ea typeface="Aldrich"/>
                <a:cs typeface="Aldrich"/>
                <a:sym typeface="Aldrich"/>
              </a:rPr>
              <a:t>Apache Kafka-wiki優勢、問題解決與貢獻</a:t>
            </a:r>
            <a:endParaRPr b="1" sz="1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81" name="Google Shape;281;p42"/>
          <p:cNvSpPr txBox="1"/>
          <p:nvPr/>
        </p:nvSpPr>
        <p:spPr>
          <a:xfrm>
            <a:off x="1254300" y="589850"/>
            <a:ext cx="6635400" cy="4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優勢</a:t>
            </a:r>
            <a:r>
              <a:rPr lang="en" sz="1500"/>
              <a:t>：</a:t>
            </a:r>
            <a:endParaRPr sz="15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高吞吐低延遲、高效能穩定性、即時且靈活的資料處理、分散式架構。</a:t>
            </a:r>
            <a:endParaRPr sz="13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問題解決</a:t>
            </a:r>
            <a:r>
              <a:rPr lang="en" sz="1500"/>
              <a:t>：</a:t>
            </a:r>
            <a:endParaRPr sz="15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Kafka 的可靠傳輸和儲存，減少資料丟失風險。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分散式架構，可擴充、可容錯。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OpenSearch 強化資料的持久性和可查詢性，便於後續的資料分析和利用。</a:t>
            </a:r>
            <a:endParaRPr sz="13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貢獻</a:t>
            </a:r>
            <a:r>
              <a:rPr lang="en" sz="1500"/>
              <a:t>：</a:t>
            </a:r>
            <a:endParaRPr sz="15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展示了如何利用 Kafka 架設高效的資料處理管道，提供了實踐經驗。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未來</a:t>
            </a:r>
            <a:r>
              <a:rPr lang="en" sz="1300"/>
              <a:t>可擴充至其他需要即時資料處理的應用場景。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探索更多先進的資料處理和分析技術，提升系統的整體效能和應用價值。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>
            <p:ph type="title"/>
          </p:nvPr>
        </p:nvSpPr>
        <p:spPr>
          <a:xfrm>
            <a:off x="4115702" y="2598625"/>
            <a:ext cx="48033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附錄</a:t>
            </a:r>
            <a:endParaRPr/>
          </a:p>
        </p:txBody>
      </p:sp>
      <p:sp>
        <p:nvSpPr>
          <p:cNvPr id="287" name="Google Shape;287;p43"/>
          <p:cNvSpPr txBox="1"/>
          <p:nvPr>
            <p:ph idx="2" type="title"/>
          </p:nvPr>
        </p:nvSpPr>
        <p:spPr>
          <a:xfrm>
            <a:off x="4115688" y="1694700"/>
            <a:ext cx="1474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288" name="Google Shape;288;p43"/>
          <p:cNvCxnSpPr/>
          <p:nvPr/>
        </p:nvCxnSpPr>
        <p:spPr>
          <a:xfrm>
            <a:off x="4115688" y="1200275"/>
            <a:ext cx="1945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89" name="Google Shape;289;p43"/>
          <p:cNvPicPr preferRelativeResize="0"/>
          <p:nvPr/>
        </p:nvPicPr>
        <p:blipFill rotWithShape="1">
          <a:blip r:embed="rId3">
            <a:alphaModFix/>
          </a:blip>
          <a:srcRect b="0" l="816" r="826" t="4003"/>
          <a:stretch/>
        </p:blipFill>
        <p:spPr>
          <a:xfrm flipH="1" rot="-5400000">
            <a:off x="7129413" y="79437"/>
            <a:ext cx="1965724" cy="19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3"/>
          <p:cNvPicPr preferRelativeResize="0"/>
          <p:nvPr/>
        </p:nvPicPr>
        <p:blipFill rotWithShape="1">
          <a:blip r:embed="rId4">
            <a:alphaModFix/>
          </a:blip>
          <a:srcRect b="1816" l="214" r="6318" t="0"/>
          <a:stretch/>
        </p:blipFill>
        <p:spPr>
          <a:xfrm flipH="1" rot="10800000">
            <a:off x="-238300" y="3568475"/>
            <a:ext cx="2381625" cy="147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44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44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44"/>
          <p:cNvSpPr txBox="1"/>
          <p:nvPr/>
        </p:nvSpPr>
        <p:spPr>
          <a:xfrm>
            <a:off x="1221725" y="519025"/>
            <a:ext cx="6296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Demo</a:t>
            </a:r>
            <a:endParaRPr b="1" sz="3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98" name="Google Shape;298;p44"/>
          <p:cNvSpPr txBox="1"/>
          <p:nvPr/>
        </p:nvSpPr>
        <p:spPr>
          <a:xfrm>
            <a:off x="1800050" y="4276175"/>
            <a:ext cx="641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Youtube 連結：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https://www.youtube.com/watch?v=yqnu6OogamI&amp;t=2s</a:t>
            </a:r>
            <a:br>
              <a:rPr lang="en"/>
            </a:br>
            <a:r>
              <a:rPr lang="en"/>
              <a:t>Github 連結：https://github.com/young107306076/Kafka-wiki</a:t>
            </a:r>
            <a:endParaRPr/>
          </a:p>
        </p:txBody>
      </p:sp>
      <p:pic>
        <p:nvPicPr>
          <p:cNvPr id="299" name="Google Shape;299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39825" y="1090851"/>
            <a:ext cx="4636298" cy="311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4115702" y="2598625"/>
            <a:ext cx="48033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問題背景與目的</a:t>
            </a:r>
            <a:endParaRPr/>
          </a:p>
        </p:txBody>
      </p:sp>
      <p:sp>
        <p:nvSpPr>
          <p:cNvPr id="151" name="Google Shape;151;p27"/>
          <p:cNvSpPr txBox="1"/>
          <p:nvPr>
            <p:ph idx="2" type="title"/>
          </p:nvPr>
        </p:nvSpPr>
        <p:spPr>
          <a:xfrm>
            <a:off x="4115688" y="1694700"/>
            <a:ext cx="1474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52" name="Google Shape;152;p27"/>
          <p:cNvCxnSpPr/>
          <p:nvPr/>
        </p:nvCxnSpPr>
        <p:spPr>
          <a:xfrm>
            <a:off x="4115688" y="1200275"/>
            <a:ext cx="1945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3" name="Google Shape;153;p27"/>
          <p:cNvPicPr preferRelativeResize="0"/>
          <p:nvPr/>
        </p:nvPicPr>
        <p:blipFill rotWithShape="1">
          <a:blip r:embed="rId3">
            <a:alphaModFix/>
          </a:blip>
          <a:srcRect b="0" l="816" r="826" t="4003"/>
          <a:stretch/>
        </p:blipFill>
        <p:spPr>
          <a:xfrm flipH="1" rot="-5400000">
            <a:off x="7129413" y="79437"/>
            <a:ext cx="1965724" cy="19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 rotWithShape="1">
          <a:blip r:embed="rId4">
            <a:alphaModFix/>
          </a:blip>
          <a:srcRect b="1816" l="214" r="6318" t="0"/>
          <a:stretch/>
        </p:blipFill>
        <p:spPr>
          <a:xfrm flipH="1" rot="10800000">
            <a:off x="-238300" y="3568475"/>
            <a:ext cx="2381625" cy="147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8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8"/>
          <p:cNvSpPr txBox="1"/>
          <p:nvPr/>
        </p:nvSpPr>
        <p:spPr>
          <a:xfrm>
            <a:off x="1210825" y="866325"/>
            <a:ext cx="572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Kafka 設計概念與應用場景</a:t>
            </a:r>
            <a:endParaRPr b="1" sz="3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62" name="Google Shape;162;p28"/>
          <p:cNvSpPr txBox="1"/>
          <p:nvPr/>
        </p:nvSpPr>
        <p:spPr>
          <a:xfrm>
            <a:off x="868025" y="1570525"/>
            <a:ext cx="7143900" cy="3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●"/>
            </a:pPr>
            <a:r>
              <a:rPr b="1" lang="en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目標</a:t>
            </a:r>
            <a:r>
              <a:rPr lang="en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: 處理即時巨量資料串流的統一平臺</a:t>
            </a:r>
            <a:endParaRPr sz="18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●"/>
            </a:pPr>
            <a:r>
              <a:rPr b="1" lang="en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設計概念</a:t>
            </a:r>
            <a:r>
              <a:rPr lang="en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:</a:t>
            </a:r>
            <a:endParaRPr sz="18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142"/>
              </a:buClr>
              <a:buSzPts val="1600"/>
              <a:buFont typeface="Lato"/>
              <a:buChar char="○"/>
            </a:pPr>
            <a:r>
              <a:rPr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發佈訂閱模型: Pub/Sub model</a:t>
            </a:r>
            <a:endParaRPr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142"/>
              </a:buClr>
              <a:buSzPts val="1600"/>
              <a:buFont typeface="Lato"/>
              <a:buChar char="○"/>
            </a:pPr>
            <a:r>
              <a:rPr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訊息的持久化、訊息保留: topic, partition</a:t>
            </a:r>
            <a:endParaRPr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142"/>
              </a:buClr>
              <a:buSzPts val="1600"/>
              <a:buFont typeface="Lato"/>
              <a:buChar char="○"/>
            </a:pPr>
            <a:r>
              <a:rPr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高吞吐量 ( 百萬等級 )</a:t>
            </a:r>
            <a:endParaRPr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142"/>
              </a:buClr>
              <a:buSzPts val="1600"/>
              <a:buFont typeface="Lato"/>
              <a:buChar char="○"/>
            </a:pPr>
            <a:r>
              <a:rPr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分散式系統:  可擴展性、可容錯機制</a:t>
            </a:r>
            <a:endParaRPr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142"/>
              </a:buClr>
              <a:buSzPts val="1600"/>
              <a:buFont typeface="Lato"/>
              <a:buChar char="●"/>
            </a:pPr>
            <a:r>
              <a:rPr b="1"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應用場景</a:t>
            </a:r>
            <a:r>
              <a:rPr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: 訊息佇列、</a:t>
            </a:r>
            <a:r>
              <a:rPr b="1"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處理資料串流</a:t>
            </a:r>
            <a:r>
              <a:rPr lang="en" sz="1600">
                <a:solidFill>
                  <a:srgbClr val="2D3142"/>
                </a:solidFill>
                <a:latin typeface="Lato"/>
                <a:ea typeface="Lato"/>
                <a:cs typeface="Lato"/>
                <a:sym typeface="Lato"/>
              </a:rPr>
              <a:t>、系統解耦</a:t>
            </a:r>
            <a:endParaRPr sz="1600">
              <a:solidFill>
                <a:srgbClr val="2D314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9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9"/>
          <p:cNvSpPr txBox="1"/>
          <p:nvPr/>
        </p:nvSpPr>
        <p:spPr>
          <a:xfrm>
            <a:off x="1210825" y="866325"/>
            <a:ext cx="572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Kafka-wiki </a:t>
            </a: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背景與目的</a:t>
            </a:r>
            <a:endParaRPr b="1" sz="3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70" name="Google Shape;170;p29"/>
          <p:cNvSpPr txBox="1"/>
          <p:nvPr/>
        </p:nvSpPr>
        <p:spPr>
          <a:xfrm>
            <a:off x="868025" y="1570525"/>
            <a:ext cx="7143900" cy="3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</a:pPr>
            <a:r>
              <a:rPr b="1"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背景: </a:t>
            </a:r>
            <a:endParaRPr b="1" sz="16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</a:pPr>
            <a:r>
              <a:rPr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許多知名軟體公司已採用 Kafka 來處理</a:t>
            </a:r>
            <a:r>
              <a:rPr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即時巨量資料串流</a:t>
            </a:r>
            <a:endParaRPr sz="16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3020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</a:pPr>
            <a:r>
              <a:rPr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E.g. Uber Eats, FoodPanda, Line</a:t>
            </a:r>
            <a:endParaRPr sz="16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</a:pPr>
            <a:r>
              <a:rPr b="1"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目的: </a:t>
            </a:r>
            <a:endParaRPr b="1" sz="16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</a:pPr>
            <a:r>
              <a:rPr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維基百科(</a:t>
            </a:r>
            <a:r>
              <a:rPr lang="en"/>
              <a:t>Wikipedia</a:t>
            </a:r>
            <a:r>
              <a:rPr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)需要</a:t>
            </a:r>
            <a:r>
              <a:rPr b="1"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處理巨量即時事件</a:t>
            </a:r>
            <a:r>
              <a:rPr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，例如: 編輯內容、頁面變更等</a:t>
            </a:r>
            <a:endParaRPr sz="16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</a:pPr>
            <a:r>
              <a:rPr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透過 Grafana 儀表板做監控，提供</a:t>
            </a:r>
            <a:r>
              <a:rPr b="1" lang="en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即時的數據分析</a:t>
            </a:r>
            <a:endParaRPr b="1" sz="16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4115702" y="2598625"/>
            <a:ext cx="48033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系統介紹與架構解析</a:t>
            </a:r>
            <a:endParaRPr/>
          </a:p>
        </p:txBody>
      </p:sp>
      <p:sp>
        <p:nvSpPr>
          <p:cNvPr id="176" name="Google Shape;176;p30"/>
          <p:cNvSpPr txBox="1"/>
          <p:nvPr>
            <p:ph idx="2" type="title"/>
          </p:nvPr>
        </p:nvSpPr>
        <p:spPr>
          <a:xfrm>
            <a:off x="4115688" y="1694700"/>
            <a:ext cx="1474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77" name="Google Shape;177;p30"/>
          <p:cNvCxnSpPr/>
          <p:nvPr/>
        </p:nvCxnSpPr>
        <p:spPr>
          <a:xfrm>
            <a:off x="4115688" y="1200275"/>
            <a:ext cx="1945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78" name="Google Shape;178;p30"/>
          <p:cNvPicPr preferRelativeResize="0"/>
          <p:nvPr/>
        </p:nvPicPr>
        <p:blipFill rotWithShape="1">
          <a:blip r:embed="rId3">
            <a:alphaModFix/>
          </a:blip>
          <a:srcRect b="0" l="816" r="826" t="4003"/>
          <a:stretch/>
        </p:blipFill>
        <p:spPr>
          <a:xfrm flipH="1" rot="-5400000">
            <a:off x="7129413" y="79437"/>
            <a:ext cx="1965724" cy="19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0"/>
          <p:cNvPicPr preferRelativeResize="0"/>
          <p:nvPr/>
        </p:nvPicPr>
        <p:blipFill rotWithShape="1">
          <a:blip r:embed="rId4">
            <a:alphaModFix/>
          </a:blip>
          <a:srcRect b="1816" l="214" r="6318" t="0"/>
          <a:stretch/>
        </p:blipFill>
        <p:spPr>
          <a:xfrm flipH="1" rot="10800000">
            <a:off x="-238300" y="3568475"/>
            <a:ext cx="2381625" cy="147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7475" y="2250973"/>
            <a:ext cx="7403126" cy="190283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1"/>
          <p:cNvSpPr txBox="1"/>
          <p:nvPr/>
        </p:nvSpPr>
        <p:spPr>
          <a:xfrm>
            <a:off x="1210825" y="866325"/>
            <a:ext cx="2134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系統架構圖</a:t>
            </a:r>
            <a:endParaRPr b="1" sz="3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/>
        </p:nvSpPr>
        <p:spPr>
          <a:xfrm>
            <a:off x="1165475" y="296925"/>
            <a:ext cx="314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Kafka 系統介紹</a:t>
            </a:r>
            <a:endParaRPr b="1" sz="3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64593"/>
            <a:ext cx="9144003" cy="188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" y="1765851"/>
            <a:ext cx="9144003" cy="18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/>
        </p:nvSpPr>
        <p:spPr>
          <a:xfrm>
            <a:off x="1221725" y="519025"/>
            <a:ext cx="641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Kafka-P</a:t>
            </a: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roducer-Wikipedia </a:t>
            </a:r>
            <a:endParaRPr b="1" sz="3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00" name="Google Shape;200;p33"/>
          <p:cNvSpPr txBox="1"/>
          <p:nvPr/>
        </p:nvSpPr>
        <p:spPr>
          <a:xfrm>
            <a:off x="1453175" y="3921575"/>
            <a:ext cx="67104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將實時的 Wikipedia 事件（如編輯、頁面變更等）Wikipedia API 捕獲後，打包成 Kafka 消息進行發送 Kafka Topic</a:t>
            </a:r>
            <a:endParaRPr/>
          </a:p>
        </p:txBody>
      </p:sp>
      <p:pic>
        <p:nvPicPr>
          <p:cNvPr id="201" name="Google Shape;201;p33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3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3175" y="1325650"/>
            <a:ext cx="6237650" cy="222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53175" y="1325650"/>
            <a:ext cx="6185851" cy="222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4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4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4"/>
          <p:cNvSpPr txBox="1"/>
          <p:nvPr/>
        </p:nvSpPr>
        <p:spPr>
          <a:xfrm>
            <a:off x="1221725" y="519025"/>
            <a:ext cx="6296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Kafka-Consumers-OpenSearch</a:t>
            </a:r>
            <a:endParaRPr b="1" sz="3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12" name="Google Shape;212;p34"/>
          <p:cNvSpPr txBox="1"/>
          <p:nvPr/>
        </p:nvSpPr>
        <p:spPr>
          <a:xfrm>
            <a:off x="1346425" y="3884825"/>
            <a:ext cx="641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從 Kafka 中讀取資料並將資料儲存到 OpenSearch裡，並進一步利用 Grafana 即時監控OpenSearch的數據。</a:t>
            </a:r>
            <a:endParaRPr/>
          </a:p>
        </p:txBody>
      </p:sp>
      <p:pic>
        <p:nvPicPr>
          <p:cNvPr id="213" name="Google Shape;21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6074" y="1533150"/>
            <a:ext cx="6237655" cy="207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6075" y="1533150"/>
            <a:ext cx="6237650" cy="2052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sign Inspiration Project Proposal by Slidesgo">
  <a:themeElements>
    <a:clrScheme name="Simple Light">
      <a:dk1>
        <a:srgbClr val="272727"/>
      </a:dk1>
      <a:lt1>
        <a:srgbClr val="F3F3F3"/>
      </a:lt1>
      <a:dk2>
        <a:srgbClr val="FF7BFF"/>
      </a:dk2>
      <a:lt2>
        <a:srgbClr val="FFD3F1"/>
      </a:lt2>
      <a:accent1>
        <a:srgbClr val="4A86E8"/>
      </a:accent1>
      <a:accent2>
        <a:srgbClr val="BAD4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72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